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Old Standard TT"/>
      <p:regular r:id="rId12"/>
      <p:bold r:id="rId13"/>
      <p: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OldStandardTT-bold.fntdata"/><Relationship Id="rId12" Type="http://schemas.openxmlformats.org/officeDocument/2006/relationships/font" Target="fonts/OldStandardT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font" Target="fonts/OldStandardT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64301790f0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64301790f0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64301790f0_0_18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64301790f0_0_18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6f681585e0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6f681585e0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64301790f0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64301790f0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64301790f0_0_1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64301790f0_0_1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yelp.com/developers/documentation/v3/business_search" TargetMode="External"/><Relationship Id="rId4" Type="http://schemas.openxmlformats.org/officeDocument/2006/relationships/hyperlink" Target="https://www.yelp.com/developers/documentation/v3/business" TargetMode="External"/><Relationship Id="rId5" Type="http://schemas.openxmlformats.org/officeDocument/2006/relationships/hyperlink" Target="https://developers.google.com/places/web-service/intro" TargetMode="External"/><Relationship Id="rId6" Type="http://schemas.openxmlformats.org/officeDocument/2006/relationships/hyperlink" Target="https://developers.google.com/maps/documentation/maps-static/intro"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0850" y="2314750"/>
            <a:ext cx="8118600" cy="95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zh-CN"/>
              <a:t>Recommenders for Social Places</a:t>
            </a:r>
            <a:endParaRPr/>
          </a:p>
        </p:txBody>
      </p:sp>
      <p:sp>
        <p:nvSpPr>
          <p:cNvPr id="60" name="Google Shape;60;p13"/>
          <p:cNvSpPr txBox="1"/>
          <p:nvPr>
            <p:ph idx="1" type="subTitle"/>
          </p:nvPr>
        </p:nvSpPr>
        <p:spPr>
          <a:xfrm>
            <a:off x="512700" y="3795625"/>
            <a:ext cx="8118600" cy="774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zh-CN"/>
              <a:t>Jia Tan  A20433208</a:t>
            </a:r>
            <a:endParaRPr/>
          </a:p>
          <a:p>
            <a:pPr indent="0" lvl="0" marL="0" rtl="0" algn="r">
              <a:spcBef>
                <a:spcPts val="0"/>
              </a:spcBef>
              <a:spcAft>
                <a:spcPts val="0"/>
              </a:spcAft>
              <a:buNone/>
            </a:pPr>
            <a:r>
              <a:rPr lang="zh-CN"/>
              <a:t>Jiajia Liu  A20426786</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Project Description</a:t>
            </a:r>
            <a:endParaRPr/>
          </a:p>
        </p:txBody>
      </p:sp>
      <p:sp>
        <p:nvSpPr>
          <p:cNvPr id="66" name="Google Shape;66;p14"/>
          <p:cNvSpPr txBox="1"/>
          <p:nvPr>
            <p:ph idx="1" type="body"/>
          </p:nvPr>
        </p:nvSpPr>
        <p:spPr>
          <a:xfrm>
            <a:off x="311700" y="984700"/>
            <a:ext cx="8520600" cy="3774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zh-CN"/>
              <a:t>This project is designed for recommending social places for users, such as restaurant, coffee, shopping mall and club&amp;bar.</a:t>
            </a:r>
            <a:endParaRPr/>
          </a:p>
          <a:p>
            <a:pPr indent="-342900" lvl="0" marL="457200" rtl="0" algn="l">
              <a:spcBef>
                <a:spcPts val="0"/>
              </a:spcBef>
              <a:spcAft>
                <a:spcPts val="0"/>
              </a:spcAft>
              <a:buSzPts val="1800"/>
              <a:buChar char="●"/>
            </a:pPr>
            <a:r>
              <a:rPr lang="zh-CN"/>
              <a:t>User can search a place by categories, name of place and location.</a:t>
            </a:r>
            <a:endParaRPr/>
          </a:p>
          <a:p>
            <a:pPr indent="-342900" lvl="0" marL="457200" rtl="0" algn="l">
              <a:spcBef>
                <a:spcPts val="0"/>
              </a:spcBef>
              <a:spcAft>
                <a:spcPts val="0"/>
              </a:spcAft>
              <a:buSzPts val="1800"/>
              <a:buChar char="●"/>
            </a:pPr>
            <a:r>
              <a:rPr lang="zh-CN"/>
              <a:t>When user create an account and edit user’s profile. The application will store this profiles as the user’s preference. For example,  if the user is female, this application will more likely to recommend shopping malls for her.</a:t>
            </a:r>
            <a:endParaRPr/>
          </a:p>
          <a:p>
            <a:pPr indent="-342900" lvl="0" marL="457200" rtl="0" algn="l">
              <a:spcBef>
                <a:spcPts val="0"/>
              </a:spcBef>
              <a:spcAft>
                <a:spcPts val="0"/>
              </a:spcAft>
              <a:buSzPts val="1800"/>
              <a:buChar char="●"/>
            </a:pPr>
            <a:r>
              <a:rPr lang="zh-CN"/>
              <a:t>The application also recommend some places through user’s searching history, for example, if an user search restaurant with street parking, this application will recommend restaurants with street parking for the user next time.</a:t>
            </a:r>
            <a:endParaRPr/>
          </a:p>
          <a:p>
            <a:pPr indent="-342900" lvl="0" marL="457200" rtl="0" algn="l">
              <a:spcBef>
                <a:spcPts val="0"/>
              </a:spcBef>
              <a:spcAft>
                <a:spcPts val="0"/>
              </a:spcAft>
              <a:buSzPts val="1800"/>
              <a:buChar char="●"/>
            </a:pPr>
            <a:r>
              <a:rPr lang="zh-CN"/>
              <a:t>Users can write views for a place according to their experience.</a:t>
            </a:r>
            <a:endParaRPr/>
          </a:p>
          <a:p>
            <a:pPr indent="-342900" lvl="0" marL="457200" rtl="0" algn="l">
              <a:spcBef>
                <a:spcPts val="0"/>
              </a:spcBef>
              <a:spcAft>
                <a:spcPts val="0"/>
              </a:spcAft>
              <a:buSzPts val="1800"/>
              <a:buChar char="●"/>
            </a:pPr>
            <a:r>
              <a:rPr lang="zh-CN"/>
              <a:t>Google Places API and Yelp API will be used in this application.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Requirements  technologies</a:t>
            </a:r>
            <a:endParaRPr/>
          </a:p>
        </p:txBody>
      </p:sp>
      <p:sp>
        <p:nvSpPr>
          <p:cNvPr id="72" name="Google Shape;72;p15"/>
          <p:cNvSpPr txBox="1"/>
          <p:nvPr>
            <p:ph idx="1" type="body"/>
          </p:nvPr>
        </p:nvSpPr>
        <p:spPr>
          <a:xfrm>
            <a:off x="446725" y="1147175"/>
            <a:ext cx="5912100" cy="34041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000">
                <a:latin typeface="Arial"/>
                <a:ea typeface="Arial"/>
                <a:cs typeface="Arial"/>
                <a:sym typeface="Arial"/>
              </a:rPr>
              <a:t>•Servlet</a:t>
            </a:r>
            <a:endParaRPr sz="1000">
              <a:latin typeface="Arial"/>
              <a:ea typeface="Arial"/>
              <a:cs typeface="Arial"/>
              <a:sym typeface="Arial"/>
            </a:endParaRPr>
          </a:p>
          <a:p>
            <a:pPr indent="0" lvl="0" marL="0" rtl="0" algn="l">
              <a:spcBef>
                <a:spcPts val="1600"/>
              </a:spcBef>
              <a:spcAft>
                <a:spcPts val="0"/>
              </a:spcAft>
              <a:buNone/>
            </a:pPr>
            <a:r>
              <a:rPr lang="zh-CN" sz="1000">
                <a:latin typeface="Arial"/>
                <a:ea typeface="Arial"/>
                <a:cs typeface="Arial"/>
                <a:sym typeface="Arial"/>
              </a:rPr>
              <a:t>•Bootstrap</a:t>
            </a:r>
            <a:endParaRPr sz="1000">
              <a:latin typeface="Arial"/>
              <a:ea typeface="Arial"/>
              <a:cs typeface="Arial"/>
              <a:sym typeface="Arial"/>
            </a:endParaRPr>
          </a:p>
          <a:p>
            <a:pPr indent="0" lvl="0" marL="0" rtl="0" algn="l">
              <a:spcBef>
                <a:spcPts val="1600"/>
              </a:spcBef>
              <a:spcAft>
                <a:spcPts val="0"/>
              </a:spcAft>
              <a:buNone/>
            </a:pPr>
            <a:r>
              <a:rPr lang="zh-CN" sz="1000">
                <a:latin typeface="Arial"/>
                <a:ea typeface="Arial"/>
                <a:cs typeface="Arial"/>
                <a:sym typeface="Arial"/>
              </a:rPr>
              <a:t>•CSS</a:t>
            </a:r>
            <a:endParaRPr sz="1000">
              <a:latin typeface="Arial"/>
              <a:ea typeface="Arial"/>
              <a:cs typeface="Arial"/>
              <a:sym typeface="Arial"/>
            </a:endParaRPr>
          </a:p>
          <a:p>
            <a:pPr indent="0" lvl="0" marL="0" rtl="0" algn="l">
              <a:spcBef>
                <a:spcPts val="1600"/>
              </a:spcBef>
              <a:spcAft>
                <a:spcPts val="0"/>
              </a:spcAft>
              <a:buNone/>
            </a:pPr>
            <a:r>
              <a:rPr lang="zh-CN" sz="1000">
                <a:latin typeface="Arial"/>
                <a:ea typeface="Arial"/>
                <a:cs typeface="Arial"/>
                <a:sym typeface="Arial"/>
              </a:rPr>
              <a:t>•HTML/HTTP</a:t>
            </a:r>
            <a:endParaRPr sz="1000">
              <a:latin typeface="Arial"/>
              <a:ea typeface="Arial"/>
              <a:cs typeface="Arial"/>
              <a:sym typeface="Arial"/>
            </a:endParaRPr>
          </a:p>
          <a:p>
            <a:pPr indent="0" lvl="0" marL="0" rtl="0" algn="l">
              <a:spcBef>
                <a:spcPts val="1600"/>
              </a:spcBef>
              <a:spcAft>
                <a:spcPts val="0"/>
              </a:spcAft>
              <a:buNone/>
            </a:pPr>
            <a:r>
              <a:rPr lang="zh-CN" sz="1000">
                <a:latin typeface="Arial"/>
                <a:ea typeface="Arial"/>
                <a:cs typeface="Arial"/>
                <a:sym typeface="Arial"/>
              </a:rPr>
              <a:t>•XML</a:t>
            </a:r>
            <a:endParaRPr sz="1000">
              <a:latin typeface="Arial"/>
              <a:ea typeface="Arial"/>
              <a:cs typeface="Arial"/>
              <a:sym typeface="Arial"/>
            </a:endParaRPr>
          </a:p>
          <a:p>
            <a:pPr indent="0" lvl="0" marL="0" rtl="0" algn="l">
              <a:spcBef>
                <a:spcPts val="1600"/>
              </a:spcBef>
              <a:spcAft>
                <a:spcPts val="0"/>
              </a:spcAft>
              <a:buNone/>
            </a:pPr>
            <a:r>
              <a:rPr lang="zh-CN" sz="1000">
                <a:latin typeface="Arial"/>
                <a:ea typeface="Arial"/>
                <a:cs typeface="Arial"/>
                <a:sym typeface="Arial"/>
              </a:rPr>
              <a:t>•MongoDB</a:t>
            </a:r>
            <a:endParaRPr sz="1000">
              <a:latin typeface="Arial"/>
              <a:ea typeface="Arial"/>
              <a:cs typeface="Arial"/>
              <a:sym typeface="Arial"/>
            </a:endParaRPr>
          </a:p>
          <a:p>
            <a:pPr indent="0" lvl="0" marL="0" rtl="0" algn="l">
              <a:spcBef>
                <a:spcPts val="1600"/>
              </a:spcBef>
              <a:spcAft>
                <a:spcPts val="0"/>
              </a:spcAft>
              <a:buNone/>
            </a:pPr>
            <a:r>
              <a:rPr lang="zh-CN" sz="1000">
                <a:latin typeface="Arial"/>
                <a:ea typeface="Arial"/>
                <a:cs typeface="Arial"/>
                <a:sym typeface="Arial"/>
              </a:rPr>
              <a:t>•MySQL</a:t>
            </a:r>
            <a:endParaRPr sz="1000">
              <a:latin typeface="Arial"/>
              <a:ea typeface="Arial"/>
              <a:cs typeface="Arial"/>
              <a:sym typeface="Arial"/>
            </a:endParaRPr>
          </a:p>
          <a:p>
            <a:pPr indent="0" lvl="0" marL="0" rtl="0" algn="l">
              <a:spcBef>
                <a:spcPts val="1600"/>
              </a:spcBef>
              <a:spcAft>
                <a:spcPts val="1600"/>
              </a:spcAft>
              <a:buNone/>
            </a:pPr>
            <a:r>
              <a:rPr lang="zh-CN" sz="1000">
                <a:latin typeface="Arial"/>
                <a:ea typeface="Arial"/>
                <a:cs typeface="Arial"/>
                <a:sym typeface="Arial"/>
              </a:rPr>
              <a:t>•JavaScript</a:t>
            </a:r>
            <a:endParaRPr sz="10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zh-CN"/>
              <a:t>API Technologies</a:t>
            </a:r>
            <a:endParaRPr/>
          </a:p>
        </p:txBody>
      </p:sp>
      <p:sp>
        <p:nvSpPr>
          <p:cNvPr id="78" name="Google Shape;78;p16"/>
          <p:cNvSpPr txBox="1"/>
          <p:nvPr>
            <p:ph idx="1" type="body"/>
          </p:nvPr>
        </p:nvSpPr>
        <p:spPr>
          <a:xfrm>
            <a:off x="159575" y="969775"/>
            <a:ext cx="8887500" cy="4026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zh-CN" sz="1400">
                <a:latin typeface="Arial"/>
                <a:ea typeface="Arial"/>
                <a:cs typeface="Arial"/>
                <a:sym typeface="Arial"/>
              </a:rPr>
              <a:t>•</a:t>
            </a:r>
            <a:r>
              <a:rPr lang="zh-CN">
                <a:latin typeface="Arial"/>
                <a:ea typeface="Arial"/>
                <a:cs typeface="Arial"/>
                <a:sym typeface="Arial"/>
              </a:rPr>
              <a:t>Yelp API</a:t>
            </a:r>
            <a:endParaRPr>
              <a:latin typeface="Arial"/>
              <a:ea typeface="Arial"/>
              <a:cs typeface="Arial"/>
              <a:sym typeface="Arial"/>
            </a:endParaRPr>
          </a:p>
          <a:p>
            <a:pPr indent="457200" lvl="0" marL="0" rtl="0" algn="l">
              <a:lnSpc>
                <a:spcPct val="100000"/>
              </a:lnSpc>
              <a:spcBef>
                <a:spcPts val="1600"/>
              </a:spcBef>
              <a:spcAft>
                <a:spcPts val="0"/>
              </a:spcAft>
              <a:buNone/>
            </a:pPr>
            <a:r>
              <a:rPr lang="zh-CN" sz="1400">
                <a:latin typeface="Arial"/>
                <a:ea typeface="Arial"/>
                <a:cs typeface="Arial"/>
                <a:sym typeface="Arial"/>
              </a:rPr>
              <a:t>Use Yelp API to get some places in a location(Business search):</a:t>
            </a:r>
            <a:endParaRPr sz="1400">
              <a:latin typeface="Arial"/>
              <a:ea typeface="Arial"/>
              <a:cs typeface="Arial"/>
              <a:sym typeface="Arial"/>
            </a:endParaRPr>
          </a:p>
          <a:p>
            <a:pPr indent="0" lvl="0" marL="457200" rtl="0" algn="l">
              <a:lnSpc>
                <a:spcPct val="100000"/>
              </a:lnSpc>
              <a:spcBef>
                <a:spcPts val="1600"/>
              </a:spcBef>
              <a:spcAft>
                <a:spcPts val="0"/>
              </a:spcAft>
              <a:buNone/>
            </a:pPr>
            <a:r>
              <a:rPr lang="zh-CN" sz="1000" u="sng">
                <a:solidFill>
                  <a:schemeClr val="hlink"/>
                </a:solidFill>
                <a:latin typeface="Arial"/>
                <a:ea typeface="Arial"/>
                <a:cs typeface="Arial"/>
                <a:sym typeface="Arial"/>
                <a:hlinkClick r:id="rId3"/>
              </a:rPr>
              <a:t>https://www.yelp.com/developers/documentation/v3/business_search</a:t>
            </a:r>
            <a:endParaRPr sz="1400">
              <a:latin typeface="Arial"/>
              <a:ea typeface="Arial"/>
              <a:cs typeface="Arial"/>
              <a:sym typeface="Arial"/>
            </a:endParaRPr>
          </a:p>
          <a:p>
            <a:pPr indent="0" lvl="0" marL="457200" rtl="0" algn="l">
              <a:lnSpc>
                <a:spcPct val="100000"/>
              </a:lnSpc>
              <a:spcBef>
                <a:spcPts val="1600"/>
              </a:spcBef>
              <a:spcAft>
                <a:spcPts val="0"/>
              </a:spcAft>
              <a:buNone/>
            </a:pPr>
            <a:r>
              <a:rPr lang="zh-CN" sz="1400">
                <a:latin typeface="Arial"/>
                <a:ea typeface="Arial"/>
                <a:cs typeface="Arial"/>
                <a:sym typeface="Arial"/>
              </a:rPr>
              <a:t>And get business details, such as </a:t>
            </a:r>
            <a:r>
              <a:rPr lang="zh-CN" sz="1400">
                <a:solidFill>
                  <a:srgbClr val="333333"/>
                </a:solidFill>
                <a:highlight>
                  <a:srgbClr val="FFFFFF"/>
                </a:highlight>
                <a:latin typeface="Arial"/>
                <a:ea typeface="Arial"/>
                <a:cs typeface="Arial"/>
                <a:sym typeface="Arial"/>
              </a:rPr>
              <a:t>photos, </a:t>
            </a:r>
            <a:r>
              <a:rPr lang="zh-CN" sz="1400">
                <a:latin typeface="Arial"/>
                <a:ea typeface="Arial"/>
                <a:cs typeface="Arial"/>
                <a:sym typeface="Arial"/>
              </a:rPr>
              <a:t>rating, price levels and hours of operation(Business Details):</a:t>
            </a:r>
            <a:endParaRPr sz="1400">
              <a:latin typeface="Arial"/>
              <a:ea typeface="Arial"/>
              <a:cs typeface="Arial"/>
              <a:sym typeface="Arial"/>
            </a:endParaRPr>
          </a:p>
          <a:p>
            <a:pPr indent="0" lvl="0" marL="457200" rtl="0" algn="l">
              <a:lnSpc>
                <a:spcPct val="100000"/>
              </a:lnSpc>
              <a:spcBef>
                <a:spcPts val="1600"/>
              </a:spcBef>
              <a:spcAft>
                <a:spcPts val="0"/>
              </a:spcAft>
              <a:buClr>
                <a:schemeClr val="dk1"/>
              </a:buClr>
              <a:buSzPts val="1100"/>
              <a:buFont typeface="Arial"/>
              <a:buNone/>
            </a:pPr>
            <a:r>
              <a:rPr lang="zh-CN" sz="1000" u="sng">
                <a:solidFill>
                  <a:schemeClr val="hlink"/>
                </a:solidFill>
                <a:latin typeface="Arial"/>
                <a:ea typeface="Arial"/>
                <a:cs typeface="Arial"/>
                <a:sym typeface="Arial"/>
                <a:hlinkClick r:id="rId4"/>
              </a:rPr>
              <a:t>https://www.yelp.com/developers/documentation/v3/business</a:t>
            </a:r>
            <a:endParaRPr sz="1400">
              <a:latin typeface="Arial"/>
              <a:ea typeface="Arial"/>
              <a:cs typeface="Arial"/>
              <a:sym typeface="Arial"/>
            </a:endParaRPr>
          </a:p>
          <a:p>
            <a:pPr indent="0" lvl="0" marL="0" rtl="0" algn="l">
              <a:lnSpc>
                <a:spcPct val="100000"/>
              </a:lnSpc>
              <a:spcBef>
                <a:spcPts val="1600"/>
              </a:spcBef>
              <a:spcAft>
                <a:spcPts val="0"/>
              </a:spcAft>
              <a:buNone/>
            </a:pPr>
            <a:r>
              <a:rPr lang="zh-CN" sz="1400">
                <a:latin typeface="Arial"/>
                <a:ea typeface="Arial"/>
                <a:cs typeface="Arial"/>
                <a:sym typeface="Arial"/>
              </a:rPr>
              <a:t>•</a:t>
            </a:r>
            <a:r>
              <a:rPr lang="zh-CN">
                <a:latin typeface="Arial"/>
                <a:ea typeface="Arial"/>
                <a:cs typeface="Arial"/>
                <a:sym typeface="Arial"/>
              </a:rPr>
              <a:t>Google API</a:t>
            </a:r>
            <a:endParaRPr>
              <a:latin typeface="Arial"/>
              <a:ea typeface="Arial"/>
              <a:cs typeface="Arial"/>
              <a:sym typeface="Arial"/>
            </a:endParaRPr>
          </a:p>
          <a:p>
            <a:pPr indent="457200" lvl="0" marL="0" rtl="0" algn="l">
              <a:lnSpc>
                <a:spcPct val="100000"/>
              </a:lnSpc>
              <a:spcBef>
                <a:spcPts val="1600"/>
              </a:spcBef>
              <a:spcAft>
                <a:spcPts val="0"/>
              </a:spcAft>
              <a:buNone/>
            </a:pPr>
            <a:r>
              <a:rPr lang="zh-CN" sz="1400">
                <a:latin typeface="Arial"/>
                <a:ea typeface="Arial"/>
                <a:cs typeface="Arial"/>
                <a:sym typeface="Arial"/>
              </a:rPr>
              <a:t>Use Google API to get current location(Places API for Web):</a:t>
            </a:r>
            <a:endParaRPr sz="1400">
              <a:latin typeface="Arial"/>
              <a:ea typeface="Arial"/>
              <a:cs typeface="Arial"/>
              <a:sym typeface="Arial"/>
            </a:endParaRPr>
          </a:p>
          <a:p>
            <a:pPr indent="457200" lvl="0" marL="0" rtl="0" algn="l">
              <a:lnSpc>
                <a:spcPct val="100000"/>
              </a:lnSpc>
              <a:spcBef>
                <a:spcPts val="1600"/>
              </a:spcBef>
              <a:spcAft>
                <a:spcPts val="0"/>
              </a:spcAft>
              <a:buNone/>
            </a:pPr>
            <a:r>
              <a:rPr lang="zh-CN" sz="1000" u="sng">
                <a:solidFill>
                  <a:schemeClr val="hlink"/>
                </a:solidFill>
                <a:latin typeface="Arial"/>
                <a:ea typeface="Arial"/>
                <a:cs typeface="Arial"/>
                <a:sym typeface="Arial"/>
                <a:hlinkClick r:id="rId5"/>
              </a:rPr>
              <a:t>https://developers.google.com/places/web-service/intro</a:t>
            </a:r>
            <a:endParaRPr sz="1400">
              <a:latin typeface="Arial"/>
              <a:ea typeface="Arial"/>
              <a:cs typeface="Arial"/>
              <a:sym typeface="Arial"/>
            </a:endParaRPr>
          </a:p>
          <a:p>
            <a:pPr indent="457200" lvl="0" marL="0" rtl="0" algn="l">
              <a:lnSpc>
                <a:spcPct val="100000"/>
              </a:lnSpc>
              <a:spcBef>
                <a:spcPts val="1600"/>
              </a:spcBef>
              <a:spcAft>
                <a:spcPts val="0"/>
              </a:spcAft>
              <a:buNone/>
            </a:pPr>
            <a:r>
              <a:rPr lang="zh-CN" sz="1400">
                <a:latin typeface="Arial"/>
                <a:ea typeface="Arial"/>
                <a:cs typeface="Arial"/>
                <a:sym typeface="Arial"/>
              </a:rPr>
              <a:t>and display map in list page(Maps static API):</a:t>
            </a:r>
            <a:endParaRPr sz="1400">
              <a:latin typeface="Arial"/>
              <a:ea typeface="Arial"/>
              <a:cs typeface="Arial"/>
              <a:sym typeface="Arial"/>
            </a:endParaRPr>
          </a:p>
          <a:p>
            <a:pPr indent="457200" lvl="0" marL="0" rtl="0" algn="l">
              <a:lnSpc>
                <a:spcPct val="100000"/>
              </a:lnSpc>
              <a:spcBef>
                <a:spcPts val="1600"/>
              </a:spcBef>
              <a:spcAft>
                <a:spcPts val="1600"/>
              </a:spcAft>
              <a:buClr>
                <a:schemeClr val="dk1"/>
              </a:buClr>
              <a:buSzPts val="1100"/>
              <a:buFont typeface="Arial"/>
              <a:buNone/>
            </a:pPr>
            <a:r>
              <a:rPr lang="zh-CN" sz="1000" u="sng">
                <a:solidFill>
                  <a:schemeClr val="hlink"/>
                </a:solidFill>
                <a:latin typeface="Arial"/>
                <a:ea typeface="Arial"/>
                <a:cs typeface="Arial"/>
                <a:sym typeface="Arial"/>
                <a:hlinkClick r:id="rId6"/>
              </a:rPr>
              <a:t>https://developers.google.com/maps/documentation/maps-static/intro</a:t>
            </a:r>
            <a:endParaRPr sz="14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1217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Use case diagram</a:t>
            </a:r>
            <a:endParaRPr/>
          </a:p>
        </p:txBody>
      </p:sp>
      <p:pic>
        <p:nvPicPr>
          <p:cNvPr id="84" name="Google Shape;84;p17"/>
          <p:cNvPicPr preferRelativeResize="0"/>
          <p:nvPr/>
        </p:nvPicPr>
        <p:blipFill>
          <a:blip r:embed="rId3">
            <a:alphaModFix/>
          </a:blip>
          <a:stretch>
            <a:fillRect/>
          </a:stretch>
        </p:blipFill>
        <p:spPr>
          <a:xfrm>
            <a:off x="657575" y="601025"/>
            <a:ext cx="7608075" cy="4237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t>User Interface</a:t>
            </a:r>
            <a:endParaRPr/>
          </a:p>
        </p:txBody>
      </p:sp>
      <p:sp>
        <p:nvSpPr>
          <p:cNvPr id="90" name="Google Shape;90;p18"/>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1" name="Google Shape;91;p18"/>
          <p:cNvPicPr preferRelativeResize="0"/>
          <p:nvPr/>
        </p:nvPicPr>
        <p:blipFill>
          <a:blip r:embed="rId3">
            <a:alphaModFix/>
          </a:blip>
          <a:stretch>
            <a:fillRect/>
          </a:stretch>
        </p:blipFill>
        <p:spPr>
          <a:xfrm>
            <a:off x="6002550" y="2009225"/>
            <a:ext cx="2829749" cy="1961674"/>
          </a:xfrm>
          <a:prstGeom prst="rect">
            <a:avLst/>
          </a:prstGeom>
          <a:noFill/>
          <a:ln>
            <a:noFill/>
          </a:ln>
        </p:spPr>
      </p:pic>
      <p:pic>
        <p:nvPicPr>
          <p:cNvPr id="92" name="Google Shape;92;p18"/>
          <p:cNvPicPr preferRelativeResize="0"/>
          <p:nvPr/>
        </p:nvPicPr>
        <p:blipFill>
          <a:blip r:embed="rId4">
            <a:alphaModFix/>
          </a:blip>
          <a:stretch>
            <a:fillRect/>
          </a:stretch>
        </p:blipFill>
        <p:spPr>
          <a:xfrm>
            <a:off x="311700" y="2009225"/>
            <a:ext cx="2861099" cy="1961674"/>
          </a:xfrm>
          <a:prstGeom prst="rect">
            <a:avLst/>
          </a:prstGeom>
          <a:noFill/>
          <a:ln>
            <a:noFill/>
          </a:ln>
        </p:spPr>
      </p:pic>
      <p:pic>
        <p:nvPicPr>
          <p:cNvPr id="93" name="Google Shape;93;p18"/>
          <p:cNvPicPr preferRelativeResize="0"/>
          <p:nvPr/>
        </p:nvPicPr>
        <p:blipFill>
          <a:blip r:embed="rId5">
            <a:alphaModFix/>
          </a:blip>
          <a:stretch>
            <a:fillRect/>
          </a:stretch>
        </p:blipFill>
        <p:spPr>
          <a:xfrm>
            <a:off x="3141438" y="2009228"/>
            <a:ext cx="2861101" cy="196166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